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01" r:id="rId2"/>
    <p:sldId id="299" r:id="rId3"/>
    <p:sldId id="300" r:id="rId4"/>
    <p:sldId id="309" r:id="rId5"/>
    <p:sldId id="308" r:id="rId6"/>
    <p:sldId id="256" r:id="rId7"/>
    <p:sldId id="259" r:id="rId8"/>
    <p:sldId id="287" r:id="rId9"/>
    <p:sldId id="295" r:id="rId10"/>
    <p:sldId id="260" r:id="rId11"/>
    <p:sldId id="257" r:id="rId12"/>
    <p:sldId id="258" r:id="rId13"/>
    <p:sldId id="261" r:id="rId14"/>
    <p:sldId id="262" r:id="rId15"/>
    <p:sldId id="296" r:id="rId16"/>
    <p:sldId id="263" r:id="rId17"/>
    <p:sldId id="264" r:id="rId18"/>
    <p:sldId id="265" r:id="rId19"/>
    <p:sldId id="266" r:id="rId20"/>
    <p:sldId id="267" r:id="rId21"/>
    <p:sldId id="268" r:id="rId22"/>
    <p:sldId id="270" r:id="rId23"/>
    <p:sldId id="297" r:id="rId24"/>
    <p:sldId id="298" r:id="rId25"/>
    <p:sldId id="269" r:id="rId26"/>
    <p:sldId id="271" r:id="rId27"/>
    <p:sldId id="272" r:id="rId28"/>
    <p:sldId id="273" r:id="rId29"/>
    <p:sldId id="291" r:id="rId30"/>
    <p:sldId id="292" r:id="rId31"/>
    <p:sldId id="302" r:id="rId32"/>
    <p:sldId id="303" r:id="rId33"/>
    <p:sldId id="304" r:id="rId34"/>
    <p:sldId id="274" r:id="rId35"/>
    <p:sldId id="275" r:id="rId36"/>
    <p:sldId id="289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90" r:id="rId49"/>
    <p:sldId id="306" r:id="rId50"/>
    <p:sldId id="307" r:id="rId51"/>
    <p:sldId id="29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/>
    <p:restoredTop sz="79897"/>
  </p:normalViewPr>
  <p:slideViewPr>
    <p:cSldViewPr snapToGrid="0" snapToObjects="1">
      <p:cViewPr varScale="1">
        <p:scale>
          <a:sx n="110" d="100"/>
          <a:sy n="110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946D4-EA5D-2F48-AEBE-084C11C35DED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96993-95FD-D548-B009-0D522858F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0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ory.stanford.edu/~aiken/publications/papers/icde96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563788.60445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in asking questions</a:t>
            </a:r>
          </a:p>
          <a:p>
            <a:r>
              <a:rPr lang="en-US" dirty="0"/>
              <a:t>Lots of value in proposing answers, and looking for evidence to validate those answers.  Some evidence may be in papers (related work), and other evidence requires experiments (aka doing research)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5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totally clear what the data model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71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only keeps Origin, which turns it into a predicate over Origin instead of a predicate over tuple IDs (for some reason).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4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Designed around specific interactions (drill down, wormholes aka links, coordinated scrolling, magnifying glass)</a:t>
            </a:r>
          </a:p>
          <a:p>
            <a:r>
              <a:rPr lang="en-US" dirty="0">
                <a:hlinkClick r:id="rId3"/>
              </a:rPr>
              <a:t>https://theory.stanford.edu/~aiken/publications/papers/icde96.pdf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Insights system: </a:t>
            </a:r>
            <a:r>
              <a:rPr lang="en-US" dirty="0">
                <a:hlinkClick r:id="rId3"/>
              </a:rPr>
              <a:t>https://dl.acm.org/doi/pdf/10.1145/563788.604454</a:t>
            </a:r>
            <a:endParaRPr lang="en-US" dirty="0"/>
          </a:p>
          <a:p>
            <a:r>
              <a:rPr lang="en-US" dirty="0"/>
              <a:t>Same data as Polaris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5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app is decoupled from data processing (queries)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Proton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3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Proton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5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from </a:t>
            </a:r>
            <a:r>
              <a:rPr lang="en-US" dirty="0" err="1"/>
              <a:t>ggplot</a:t>
            </a:r>
            <a:r>
              <a:rPr lang="en-US" dirty="0"/>
              <a:t>, what is needed to define interactions?  </a:t>
            </a:r>
          </a:p>
          <a:p>
            <a:r>
              <a:rPr lang="en-US" dirty="0"/>
              <a:t>  What is the expressiveness?</a:t>
            </a:r>
          </a:p>
          <a:p>
            <a:r>
              <a:rPr lang="en-US" dirty="0"/>
              <a:t>  What is the ease of use?</a:t>
            </a:r>
          </a:p>
          <a:p>
            <a:endParaRPr lang="en-US" dirty="0"/>
          </a:p>
          <a:p>
            <a:r>
              <a:rPr lang="en-US" dirty="0"/>
              <a:t>What makes a grammar good?  If it composes and minimizes special cases and necessary defaults</a:t>
            </a:r>
          </a:p>
          <a:p>
            <a:r>
              <a:rPr lang="en-US" dirty="0"/>
              <a:t>Is the grammar necessary?  Is it sufficient?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8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and contrast view algebra with tableau’s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26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Resolve is like </a:t>
            </a:r>
            <a:r>
              <a:rPr lang="en-US" dirty="0" err="1"/>
              <a:t>ggplot’s</a:t>
            </a:r>
            <a:r>
              <a:rPr lang="en-US" dirty="0"/>
              <a:t> free=</a:t>
            </a:r>
            <a:r>
              <a:rPr lang="en-US" dirty="0" err="1"/>
              <a:t>x,y,both</a:t>
            </a:r>
            <a:r>
              <a:rPr lang="en-US" dirty="0"/>
              <a:t> for facets</a:t>
            </a:r>
          </a:p>
          <a:p>
            <a:r>
              <a:rPr lang="en-US" dirty="0"/>
              <a:t>Scale, axis </a:t>
            </a:r>
            <a:r>
              <a:rPr lang="en-US" dirty="0" err="1"/>
              <a:t>args</a:t>
            </a:r>
            <a:r>
              <a:rPr lang="en-US" dirty="0"/>
              <a:t> no idea – not in docs</a:t>
            </a:r>
          </a:p>
          <a:p>
            <a:endParaRPr lang="en-US" dirty="0"/>
          </a:p>
          <a:p>
            <a:r>
              <a:rPr lang="en-US" dirty="0"/>
              <a:t>What does this algebra help with?  Auto sizing the ranges of subplots’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96993-95FD-D548-B009-0D522858F86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6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85KcP5y9H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vega.github.io/vega-lite/doc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-studio.plot.ly/create/?fid=chelsea_lyn:8648#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t-studio.plot.ly/create/?fid=chelsea_lyn:8648#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1C108-3B4D-AF4F-924C-535EBF05D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605EAC-6B9C-594F-8988-B1587FCCF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2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B975-A830-5F41-8E24-CB1850D0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4351-6EE3-394E-AB8D-6592B3753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5A50E-C4C6-4F45-8FE8-B82E4CC7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4" y="1336065"/>
            <a:ext cx="6863050" cy="3331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16608-9894-2B48-B819-FA6CF242F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80" y="4639801"/>
            <a:ext cx="7616203" cy="20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AD6D46-C362-9545-876E-FD6569FF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05" y="0"/>
            <a:ext cx="10275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5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B0A10-75E5-4A48-ABD4-647DDAF4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45" y="0"/>
            <a:ext cx="9755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4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4574-E37E-CE42-A372-6B50844E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B286E-C2F0-6343-B94B-6E5B84E14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06E51-C4D6-D943-8B74-909AC344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59" y="1425541"/>
            <a:ext cx="6141041" cy="543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02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EAD6-D2D8-CC48-81D5-2BC64AD9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FB3D-E9CE-3F40-BEA6-ECD591A5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/>
          <a:lstStyle/>
          <a:p>
            <a:r>
              <a:rPr lang="en-US" dirty="0"/>
              <a:t>Focused on specific types of visualizations, </a:t>
            </a:r>
          </a:p>
          <a:p>
            <a:r>
              <a:rPr lang="en-US" dirty="0"/>
              <a:t>how to write SQL-</a:t>
            </a:r>
            <a:r>
              <a:rPr lang="en-US" dirty="0" err="1"/>
              <a:t>esque</a:t>
            </a:r>
            <a:r>
              <a:rPr lang="en-US" dirty="0"/>
              <a:t> statements</a:t>
            </a:r>
          </a:p>
          <a:p>
            <a:r>
              <a:rPr lang="en-US" dirty="0"/>
              <a:t>Prescriptive about presentation and interactions</a:t>
            </a:r>
          </a:p>
          <a:p>
            <a:r>
              <a:rPr lang="en-US" dirty="0"/>
              <a:t>Menu-based vs direct manipulation</a:t>
            </a:r>
          </a:p>
          <a:p>
            <a:endParaRPr lang="en-US" dirty="0"/>
          </a:p>
          <a:p>
            <a:r>
              <a:rPr lang="en-US" dirty="0"/>
              <a:t>Have to implement data processing and presentation together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78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8F72-518A-4F40-AE15-9D8BB6BE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7B64A-319F-834A-93B3-D6EB6403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Allow analysts to rapidly specify and change visualizations to explore large multidimensional databases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8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EAD6-D2D8-CC48-81D5-2BC64AD9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FB3D-E9CE-3F40-BEA6-ECD591A5A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892"/>
          </a:xfrm>
        </p:spPr>
        <p:txBody>
          <a:bodyPr/>
          <a:lstStyle/>
          <a:p>
            <a:r>
              <a:rPr lang="en-US" dirty="0"/>
              <a:t>Key observation: </a:t>
            </a:r>
            <a:r>
              <a:rPr lang="en-US" i="1" dirty="0"/>
              <a:t>layout</a:t>
            </a:r>
            <a:r>
              <a:rPr lang="en-US" dirty="0"/>
              <a:t> of plots is based on </a:t>
            </a:r>
            <a:r>
              <a:rPr lang="en-US" i="1" dirty="0"/>
              <a:t>data</a:t>
            </a:r>
            <a:endParaRPr lang="en-US" dirty="0"/>
          </a:p>
          <a:p>
            <a:r>
              <a:rPr lang="en-US" dirty="0"/>
              <a:t>Provide a </a:t>
            </a:r>
            <a:r>
              <a:rPr lang="en-US" i="1" dirty="0"/>
              <a:t>language</a:t>
            </a:r>
            <a:r>
              <a:rPr lang="en-US" dirty="0"/>
              <a:t> for specifying layout</a:t>
            </a:r>
          </a:p>
          <a:p>
            <a:r>
              <a:rPr lang="en-US" dirty="0"/>
              <a:t>Doesn’t prescribe presentation - visual grammar for plotting</a:t>
            </a:r>
          </a:p>
          <a:p>
            <a:r>
              <a:rPr lang="en-US" dirty="0"/>
              <a:t>Specification: Layout + visual encodings</a:t>
            </a:r>
          </a:p>
          <a:p>
            <a:endParaRPr lang="en-US" dirty="0"/>
          </a:p>
          <a:p>
            <a:r>
              <a:rPr lang="en-US" dirty="0"/>
              <a:t>Intuitive interface based on spec + useful features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Amplifies user interactions for visually comparing aggregate trends</a:t>
            </a:r>
          </a:p>
        </p:txBody>
      </p:sp>
    </p:spTree>
    <p:extLst>
      <p:ext uri="{BB962C8B-B14F-4D97-AF65-F5344CB8AC3E}">
        <p14:creationId xmlns:p14="http://schemas.microsoft.com/office/powerpoint/2010/main" val="305157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4A3F-FDFB-4F4A-A84E-8839795F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via Table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A0F0D-2956-554F-A483-223562F35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of the world:</a:t>
            </a:r>
          </a:p>
          <a:p>
            <a:pPr lvl="1"/>
            <a:r>
              <a:rPr lang="en-US" dirty="0"/>
              <a:t>Grid of charts.  Same visualization, different data</a:t>
            </a:r>
          </a:p>
          <a:p>
            <a:pPr lvl="1"/>
            <a:r>
              <a:rPr lang="en-US" dirty="0"/>
              <a:t>Hard part: specifying the grid’s x and y (and z) axes</a:t>
            </a:r>
          </a:p>
          <a:p>
            <a:pPr lvl="1"/>
            <a:endParaRPr lang="en-US" dirty="0"/>
          </a:p>
          <a:p>
            <a:r>
              <a:rPr lang="en-US" dirty="0"/>
              <a:t>What is an algebra?</a:t>
            </a:r>
          </a:p>
          <a:p>
            <a:pPr lvl="1"/>
            <a:r>
              <a:rPr lang="en-US" dirty="0"/>
              <a:t>Set + operations closed over the set</a:t>
            </a:r>
          </a:p>
          <a:p>
            <a:pPr lvl="1"/>
            <a:r>
              <a:rPr lang="en-US" dirty="0"/>
              <a:t>e.g., (integers, +)</a:t>
            </a:r>
          </a:p>
          <a:p>
            <a:pPr lvl="1"/>
            <a:endParaRPr lang="en-US" dirty="0"/>
          </a:p>
          <a:p>
            <a:r>
              <a:rPr lang="en-US" dirty="0"/>
              <a:t>Why an algebra?</a:t>
            </a:r>
          </a:p>
          <a:p>
            <a:pPr lvl="1"/>
            <a:r>
              <a:rPr lang="en-US" dirty="0"/>
              <a:t>Easier to map interactions to algebra operations</a:t>
            </a:r>
          </a:p>
          <a:p>
            <a:pPr lvl="1"/>
            <a:r>
              <a:rPr lang="en-US" dirty="0"/>
              <a:t>Understand </a:t>
            </a:r>
            <a:r>
              <a:rPr lang="en-US" i="1" dirty="0"/>
              <a:t>completeness</a:t>
            </a:r>
            <a:r>
              <a:rPr lang="en-US" dirty="0"/>
              <a:t> of interface interactions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5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61A3-87D3-EF4B-B307-01D2F853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6B432-7DE2-3945-843E-4BBA063FD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Ordinal: discrete attributes (countries, animals)</a:t>
            </a:r>
          </a:p>
          <a:p>
            <a:pPr lvl="1"/>
            <a:r>
              <a:rPr lang="en-US" dirty="0"/>
              <a:t>Quantitative: continuous attributes (costs, time)</a:t>
            </a:r>
          </a:p>
          <a:p>
            <a:r>
              <a:rPr lang="en-US" dirty="0"/>
              <a:t>Attribute Types</a:t>
            </a:r>
          </a:p>
          <a:p>
            <a:pPr lvl="1"/>
            <a:r>
              <a:rPr lang="en-US" dirty="0"/>
              <a:t>Dimensions: used to group</a:t>
            </a:r>
          </a:p>
          <a:p>
            <a:pPr lvl="1"/>
            <a:r>
              <a:rPr lang="en-US" dirty="0"/>
              <a:t>Measures: used to compute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24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CD9D-DC5F-D349-927D-0A832FDC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E75F-E6CB-0144-89D2-B699BE6A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Operands: ordered list of values/attributes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Region + Gender = {East, West, .., Boy, Girl}</a:t>
            </a:r>
          </a:p>
          <a:p>
            <a:pPr marL="0" indent="0">
              <a:buNone/>
            </a:pPr>
            <a:r>
              <a:rPr lang="en-US" dirty="0"/>
              <a:t>Region + Units = {East, West, North, South, Units}</a:t>
            </a:r>
          </a:p>
          <a:p>
            <a:pPr marL="0" indent="0">
              <a:buNone/>
            </a:pPr>
            <a:r>
              <a:rPr lang="en-US" dirty="0"/>
              <a:t>Units + Price = {Units, Price}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CE5A4-B070-714C-B1E7-0FAB2F4F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8" y="4282966"/>
            <a:ext cx="5305087" cy="25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0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DD37-065F-284E-B179-A4F404A3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A298-6AEE-B944-A1A0-5A9D30F6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Scribes and Presentations assigned</a:t>
            </a:r>
          </a:p>
          <a:p>
            <a:pPr lvl="1"/>
            <a:r>
              <a:rPr lang="en-US" dirty="0"/>
              <a:t>Linked from </a:t>
            </a:r>
            <a:r>
              <a:rPr lang="en-US"/>
              <a:t>course website later today</a:t>
            </a:r>
            <a:endParaRPr lang="en-US" dirty="0"/>
          </a:p>
          <a:p>
            <a:pPr lvl="1"/>
            <a:r>
              <a:rPr lang="en-US" dirty="0"/>
              <a:t>Looking for 3 additional scribes – please sign up if willing</a:t>
            </a:r>
          </a:p>
          <a:p>
            <a:pPr lvl="1"/>
            <a:r>
              <a:rPr lang="en-US" dirty="0"/>
              <a:t>Looking for scribes for today</a:t>
            </a:r>
          </a:p>
          <a:p>
            <a:endParaRPr lang="en-US" dirty="0"/>
          </a:p>
          <a:p>
            <a:r>
              <a:rPr lang="en-US" dirty="0"/>
              <a:t>Scribes</a:t>
            </a:r>
          </a:p>
          <a:p>
            <a:pPr lvl="1"/>
            <a:r>
              <a:rPr lang="en-US" dirty="0"/>
              <a:t>Latex PDF or Markdown document</a:t>
            </a:r>
          </a:p>
          <a:p>
            <a:pPr lvl="1"/>
            <a:r>
              <a:rPr lang="en-US" dirty="0"/>
              <a:t>Note down points made during reading and discussion</a:t>
            </a:r>
          </a:p>
          <a:p>
            <a:pPr lvl="1"/>
            <a:r>
              <a:rPr lang="en-US" dirty="0"/>
              <a:t>Clean up notes after class, send to </a:t>
            </a:r>
            <a:r>
              <a:rPr lang="en-US" dirty="0" err="1"/>
              <a:t>yiru</a:t>
            </a:r>
            <a:r>
              <a:rPr lang="en-US" dirty="0"/>
              <a:t> on slack by Friday evening</a:t>
            </a:r>
          </a:p>
          <a:p>
            <a:pPr lvl="1"/>
            <a:r>
              <a:rPr lang="en-US" dirty="0"/>
              <a:t>Posted by the following class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0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CD9D-DC5F-D349-927D-0A832FDC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E75F-E6CB-0144-89D2-B699BE6A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Operands: ordered list of tuples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Region * Gender = {(East, Boy), (West, Boy), …}</a:t>
            </a:r>
          </a:p>
          <a:p>
            <a:pPr marL="0" indent="0">
              <a:buNone/>
            </a:pPr>
            <a:r>
              <a:rPr lang="en-US" dirty="0"/>
              <a:t>Region * Units = {(East, Units), (West, Units)}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CE5A4-B070-714C-B1E7-0FAB2F4F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8" y="4282966"/>
            <a:ext cx="5305087" cy="25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0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CD9D-DC5F-D349-927D-0A832FDC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E75F-E6CB-0144-89D2-B699BE6A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Operands: ordered list of tuples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Region / Gender = {(East, Boy), (East, Girl), (West, Boy) …}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keep combinations that exist in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CE5A4-B070-714C-B1E7-0FAB2F4F8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8" y="4282966"/>
            <a:ext cx="5305087" cy="2575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EBEAA-F433-3448-9F9F-DED38494B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3" y="4879645"/>
            <a:ext cx="10877504" cy="129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7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0F7B-6DA9-AD44-AC39-3EE7EF67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A5BB-FFD2-9F46-814A-A09EA72C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layer specifies</a:t>
            </a:r>
          </a:p>
          <a:p>
            <a:r>
              <a:rPr lang="en-US" dirty="0"/>
              <a:t>Mark type</a:t>
            </a:r>
          </a:p>
          <a:p>
            <a:r>
              <a:rPr lang="en-US" dirty="0"/>
              <a:t>Mappings from data attributes to mark visual attributes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Defaults based on data types</a:t>
            </a:r>
          </a:p>
          <a:p>
            <a:r>
              <a:rPr lang="en-US" dirty="0"/>
              <a:t>Ordinal-Ordinal</a:t>
            </a:r>
          </a:p>
          <a:p>
            <a:r>
              <a:rPr lang="en-US" dirty="0"/>
              <a:t>Ordinal-Quantitative</a:t>
            </a:r>
          </a:p>
          <a:p>
            <a:r>
              <a:rPr lang="en-US" dirty="0"/>
              <a:t>Quant-Quant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02796-47C8-7F4E-89E0-F7A6792755C1}"/>
              </a:ext>
            </a:extLst>
          </p:cNvPr>
          <p:cNvSpPr txBox="1"/>
          <p:nvPr/>
        </p:nvSpPr>
        <p:spPr>
          <a:xfrm>
            <a:off x="1777739" y="6470248"/>
            <a:ext cx="104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Follow up on Auto Presentation: Mackinlay, J. D., et al.  Show me: Automatic presentation for visual ￼analysis.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83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6EC5-0145-B549-844A-3A7E4DA2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Perceptual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35DE-846E-DF45-AA32-B7AEF2D3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80B64-685D-9243-B4A3-9B8CA337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5" y="2338568"/>
            <a:ext cx="8481790" cy="28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7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6EC5-0145-B549-844A-3A7E4DA2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Perceptual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35DE-846E-DF45-AA32-B7AEF2D3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CF4D5-73D2-8C4E-AE81-9102B524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2071788"/>
            <a:ext cx="68453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5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3480-92F6-A140-9665-25BC831A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1E4C6-5510-644C-9F73-A3464F5A9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Cols: Product * Months</a:t>
            </a:r>
          </a:p>
          <a:p>
            <a:pPr marL="0" indent="0">
              <a:buNone/>
            </a:pPr>
            <a:r>
              <a:rPr lang="en-US" dirty="0"/>
              <a:t>Rows: State</a:t>
            </a:r>
          </a:p>
          <a:p>
            <a:pPr marL="0" indent="0">
              <a:buNone/>
            </a:pPr>
            <a:r>
              <a:rPr lang="en-US" dirty="0"/>
              <a:t>Layer 1</a:t>
            </a:r>
          </a:p>
          <a:p>
            <a:pPr marL="0" indent="0">
              <a:buNone/>
            </a:pPr>
            <a:r>
              <a:rPr lang="en-US" dirty="0"/>
              <a:t>  Mark: circle</a:t>
            </a:r>
          </a:p>
          <a:p>
            <a:pPr marL="0" indent="0">
              <a:buNone/>
            </a:pPr>
            <a:r>
              <a:rPr lang="en-US" dirty="0"/>
              <a:t>  Color: Sum(sales)</a:t>
            </a:r>
          </a:p>
          <a:p>
            <a:pPr marL="0" indent="0">
              <a:buNone/>
            </a:pPr>
            <a:r>
              <a:rPr lang="en-US" dirty="0"/>
              <a:t>  Size: Sum(margin)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1CAA7-C128-7640-BC86-026DDCF8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27" y="1144279"/>
            <a:ext cx="696687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9C03-E262-1C4D-9516-01274862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46A3-67EE-B740-B60E-750568D70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76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Cols: State * Months</a:t>
            </a:r>
          </a:p>
          <a:p>
            <a:pPr marL="0" indent="0">
              <a:buNone/>
            </a:pPr>
            <a:r>
              <a:rPr lang="en-US" dirty="0"/>
              <a:t>Row: Avg(Sales)+Avg(Profit)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Layer 1:</a:t>
            </a:r>
          </a:p>
          <a:p>
            <a:pPr marL="0" indent="0">
              <a:buNone/>
            </a:pPr>
            <a:r>
              <a:rPr lang="en-US" dirty="0"/>
              <a:t>  mark: circle</a:t>
            </a:r>
          </a:p>
          <a:p>
            <a:pPr marL="0" indent="0">
              <a:buNone/>
            </a:pPr>
            <a:r>
              <a:rPr lang="en-US" dirty="0"/>
              <a:t>  group by: product</a:t>
            </a:r>
          </a:p>
          <a:p>
            <a:pPr marL="0" indent="0">
              <a:buNone/>
            </a:pPr>
            <a:r>
              <a:rPr lang="en-US" dirty="0"/>
              <a:t>  y pos: metric</a:t>
            </a:r>
          </a:p>
          <a:p>
            <a:pPr marL="0" indent="0">
              <a:buNone/>
            </a:pPr>
            <a:r>
              <a:rPr lang="en-US" dirty="0"/>
              <a:t>  x pos: month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Layer 2:</a:t>
            </a:r>
          </a:p>
          <a:p>
            <a:pPr marL="0" indent="0">
              <a:buNone/>
            </a:pPr>
            <a:r>
              <a:rPr lang="en-US" dirty="0"/>
              <a:t>  mark: line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ypos</a:t>
            </a:r>
            <a:r>
              <a:rPr lang="en-US" dirty="0"/>
              <a:t>: metric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xpos</a:t>
            </a:r>
            <a:r>
              <a:rPr lang="en-US" dirty="0"/>
              <a:t>: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1C9B0-2AAC-4B47-A2C9-269F272D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9" y="970156"/>
            <a:ext cx="6711198" cy="49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227B-7085-1A4F-A649-460204E51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Menu-based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85750-98D8-1A4D-8AED-01C225D3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fields</a:t>
            </a:r>
          </a:p>
          <a:p>
            <a:pPr lvl="1"/>
            <a:r>
              <a:rPr lang="en-US" dirty="0"/>
              <a:t>Aggregation function</a:t>
            </a:r>
          </a:p>
          <a:p>
            <a:pPr lvl="1"/>
            <a:r>
              <a:rPr lang="en-US" dirty="0"/>
              <a:t>Discretize a continuous field</a:t>
            </a:r>
          </a:p>
          <a:p>
            <a:pPr lvl="1"/>
            <a:r>
              <a:rPr lang="en-US" dirty="0"/>
              <a:t>Custom groups</a:t>
            </a:r>
          </a:p>
          <a:p>
            <a:pPr lvl="1"/>
            <a:r>
              <a:rPr lang="en-US" dirty="0"/>
              <a:t>”Other” for quantitative fields</a:t>
            </a:r>
          </a:p>
          <a:p>
            <a:r>
              <a:rPr lang="en-US" dirty="0"/>
              <a:t>Sort/Filter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85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FD0B-6198-8548-83F4-5C09257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90167-2A34-7445-B17D-947B04CE9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Apply per-record filters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where [filters]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Figure out list of plots, find rows for each plot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[rows/cols/layers] = select distinct …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where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and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and 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layer</a:t>
            </a:r>
            <a:r>
              <a:rPr lang="en-US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group, sort, aggregation for each plot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aggs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GROUP BY {groups} HAVING [filters] ORDER BY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Render</a:t>
            </a:r>
          </a:p>
        </p:txBody>
      </p:sp>
    </p:spTree>
    <p:extLst>
      <p:ext uri="{BB962C8B-B14F-4D97-AF65-F5344CB8AC3E}">
        <p14:creationId xmlns:p14="http://schemas.microsoft.com/office/powerpoint/2010/main" val="3600218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FEA0-5EDE-7441-B2E5-71FEF4ECB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189E1DA-9374-0641-AA95-64992901D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DD37-065F-284E-B179-A4F404A3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A298-6AEE-B944-A1A0-5A9D30F6E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Prefer slack over email</a:t>
            </a:r>
          </a:p>
          <a:p>
            <a:pPr marL="0" indent="0">
              <a:buNone/>
            </a:pPr>
            <a:r>
              <a:rPr lang="en-US" dirty="0"/>
              <a:t>Created channels for assignments and reviews</a:t>
            </a:r>
          </a:p>
          <a:p>
            <a:pPr marL="0" indent="0">
              <a:buNone/>
            </a:pPr>
            <a:r>
              <a:rPr lang="en-US" dirty="0"/>
              <a:t>Thanks to the students that used </a:t>
            </a:r>
            <a:r>
              <a:rPr lang="en-US" dirty="0" err="1"/>
              <a:t>nb.mit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698-7A97-0845-A9AC-DE18568F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paper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CE01-F4B4-4447-BC6A-E40C1670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think?</a:t>
            </a:r>
          </a:p>
          <a:p>
            <a:pPr lvl="1"/>
            <a:r>
              <a:rPr lang="en-US" dirty="0"/>
              <a:t>Writing</a:t>
            </a:r>
          </a:p>
          <a:p>
            <a:pPr lvl="1"/>
            <a:r>
              <a:rPr lang="en-US" dirty="0"/>
              <a:t>Technical Depth</a:t>
            </a:r>
          </a:p>
          <a:p>
            <a:pPr lvl="1"/>
            <a:r>
              <a:rPr lang="en-US" dirty="0"/>
              <a:t>Experiments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Value of Contribution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23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3706-FF10-BD40-8B18-E2F77853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the paper have improved?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891C-E6A8-B942-AB8D-2F156CCC0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1822" indent="-401822"/>
            <a:r>
              <a:rPr lang="en-US" dirty="0"/>
              <a:t>Some experiments or evaluation of approach</a:t>
            </a:r>
          </a:p>
          <a:p>
            <a:pPr marL="401822" indent="-401822"/>
            <a:r>
              <a:rPr lang="en-US" dirty="0"/>
              <a:t>Some notion of completeness or coverage</a:t>
            </a:r>
          </a:p>
          <a:p>
            <a:pPr marL="401822" indent="-401822"/>
            <a:endParaRPr lang="en-US" dirty="0"/>
          </a:p>
          <a:p>
            <a:pPr marL="401822" indent="-401822"/>
            <a:r>
              <a:rPr lang="en-US" dirty="0"/>
              <a:t>Still – none of that stopped them from publishing or even better, starting a publicly traded company!</a:t>
            </a:r>
          </a:p>
          <a:p>
            <a:pPr marL="401822" indent="-401822"/>
            <a:endParaRPr lang="en-US" dirty="0"/>
          </a:p>
          <a:p>
            <a:pPr marL="401822" indent="-401822"/>
            <a:r>
              <a:rPr lang="en-US" dirty="0">
                <a:hlinkClick r:id="rId2"/>
              </a:rPr>
              <a:t>https://www.youtube.com/watch?v=x85KcP5y9HE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EBE3-C005-A441-AC48-370A0259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Improvements/Future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DBD07-F2E4-7C42-BB89-00D742291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3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ways can we improve the system from a data processing standpoint?</a:t>
            </a:r>
          </a:p>
          <a:p>
            <a:pPr marL="401822" indent="-401822"/>
            <a:endParaRPr lang="en-US" sz="3375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82186" lvl="1" indent="-482186">
              <a:buFont typeface="Arial"/>
              <a:buChar char="•"/>
            </a:pPr>
            <a:r>
              <a:rPr lang="en-US" sz="33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Redesign the backend database to optimize for queries of the form described</a:t>
            </a:r>
          </a:p>
          <a:p>
            <a:pPr marL="482186" lvl="1" indent="-482186">
              <a:buFont typeface="Arial"/>
              <a:buChar char="•"/>
            </a:pPr>
            <a:r>
              <a:rPr lang="en-US" sz="33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user traces to speculate, optimize, prefetch</a:t>
            </a:r>
          </a:p>
        </p:txBody>
      </p:sp>
    </p:spTree>
    <p:extLst>
      <p:ext uri="{BB962C8B-B14F-4D97-AF65-F5344CB8AC3E}">
        <p14:creationId xmlns:p14="http://schemas.microsoft.com/office/powerpoint/2010/main" val="18585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89194D-6A53-704A-89DC-B38D09ECC8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Vega Lite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0FA7EF8-D0CD-9548-A182-3584495CC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09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FF9F-4618-9F4F-8951-2748836E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Vega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8119-57F2-7040-B6DF-DF3E51094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is not great at clarifying details/what’s going on</a:t>
            </a:r>
          </a:p>
          <a:p>
            <a:r>
              <a:rPr lang="en-US" dirty="0"/>
              <a:t>Had to read documentation: </a:t>
            </a:r>
          </a:p>
          <a:p>
            <a:pPr lvl="1"/>
            <a:r>
              <a:rPr lang="en-US" dirty="0">
                <a:hlinkClick r:id="rId2"/>
              </a:rPr>
              <a:t>https://vega.github.io/vega-lite/docs/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91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9C4-A3B8-9440-B8D9-0A441B7D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59C0-8FAE-F34F-816B-4E206127A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languages have limited interaction support</a:t>
            </a:r>
          </a:p>
          <a:p>
            <a:pPr lvl="1"/>
            <a:r>
              <a:rPr lang="en-US" dirty="0"/>
              <a:t>Predefined interactions</a:t>
            </a:r>
          </a:p>
          <a:p>
            <a:pPr lvl="2"/>
            <a:r>
              <a:rPr lang="en-US" dirty="0">
                <a:hlinkClick r:id="rId3"/>
              </a:rPr>
              <a:t>https://chart-studio.plot.ly/create/?fid=chelsea_lyn:8648#/</a:t>
            </a:r>
            <a:endParaRPr lang="en-US" dirty="0"/>
          </a:p>
          <a:p>
            <a:pPr lvl="1"/>
            <a:r>
              <a:rPr lang="en-US" dirty="0"/>
              <a:t>R’s Shiny has parameterized widgets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DA3BC-DE22-544E-B1B4-F11FFFFC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163" y="3689018"/>
            <a:ext cx="8935743" cy="31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4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9C4-A3B8-9440-B8D9-0A441B7D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F59C0-8FAE-F34F-816B-4E206127A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 languages have limited interaction support</a:t>
            </a:r>
          </a:p>
          <a:p>
            <a:pPr lvl="1"/>
            <a:r>
              <a:rPr lang="en-US" dirty="0"/>
              <a:t>Predefined interactions</a:t>
            </a:r>
          </a:p>
          <a:p>
            <a:pPr lvl="2"/>
            <a:r>
              <a:rPr lang="en-US" dirty="0">
                <a:hlinkClick r:id="rId3"/>
              </a:rPr>
              <a:t>https://chart-studio.plot.ly/create/?fid=chelsea_lyn:8648#/</a:t>
            </a:r>
            <a:endParaRPr lang="en-US" dirty="0"/>
          </a:p>
          <a:p>
            <a:pPr lvl="1"/>
            <a:r>
              <a:rPr lang="en-US" dirty="0"/>
              <a:t>R’s Shiny has parameterized widgets</a:t>
            </a:r>
          </a:p>
          <a:p>
            <a:r>
              <a:rPr lang="en-US" dirty="0"/>
              <a:t>Otherwise, drop to low level</a:t>
            </a:r>
          </a:p>
          <a:p>
            <a:pPr lvl="1"/>
            <a:r>
              <a:rPr lang="en-US" dirty="0"/>
              <a:t>Deal with raw events and callbacks – error prone</a:t>
            </a:r>
          </a:p>
          <a:p>
            <a:pPr lvl="1"/>
            <a:r>
              <a:rPr lang="en-US" dirty="0"/>
              <a:t>Vega is too low level</a:t>
            </a:r>
          </a:p>
        </p:txBody>
      </p:sp>
    </p:spTree>
    <p:extLst>
      <p:ext uri="{BB962C8B-B14F-4D97-AF65-F5344CB8AC3E}">
        <p14:creationId xmlns:p14="http://schemas.microsoft.com/office/powerpoint/2010/main" val="2296263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65A1-5F31-8842-AC66-517D5AEF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186B-D8C8-4E47-87EB-0B9CC770C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level, suitable for visual exploration</a:t>
            </a:r>
          </a:p>
          <a:p>
            <a:r>
              <a:rPr lang="en-US" dirty="0"/>
              <a:t>Extend Vega-lite to support multi-views and interactions</a:t>
            </a:r>
          </a:p>
          <a:p>
            <a:r>
              <a:rPr lang="en-US" dirty="0"/>
              <a:t>Interaction grammar centered around </a:t>
            </a:r>
            <a:r>
              <a:rPr lang="en-US" i="1" dirty="0"/>
              <a:t>selections</a:t>
            </a:r>
          </a:p>
          <a:p>
            <a:pPr lvl="1"/>
            <a:r>
              <a:rPr lang="en-US" i="1" dirty="0"/>
              <a:t>Selections</a:t>
            </a:r>
            <a:r>
              <a:rPr lang="en-US" dirty="0"/>
              <a:t> specify what data elements</a:t>
            </a:r>
          </a:p>
          <a:p>
            <a:pPr lvl="1"/>
            <a:r>
              <a:rPr lang="en-US" i="1" dirty="0"/>
              <a:t>Transforms</a:t>
            </a:r>
            <a:r>
              <a:rPr lang="en-US" dirty="0"/>
              <a:t> specify how to manipulate selections</a:t>
            </a:r>
            <a:endParaRPr lang="en-US" i="1" dirty="0"/>
          </a:p>
          <a:p>
            <a:r>
              <a:rPr lang="en-US" dirty="0"/>
              <a:t>Compiler from </a:t>
            </a:r>
            <a:r>
              <a:rPr lang="en-US" dirty="0" err="1"/>
              <a:t>vega</a:t>
            </a:r>
            <a:r>
              <a:rPr lang="en-US" dirty="0"/>
              <a:t>-lite to Vega spec</a:t>
            </a:r>
          </a:p>
          <a:p>
            <a:endParaRPr lang="en-US" dirty="0"/>
          </a:p>
          <a:p>
            <a:r>
              <a:rPr lang="en-US" dirty="0"/>
              <a:t>Illustrated through examples to show expressivity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5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6BDC-BE2B-4247-A855-9F09B078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Multi-view: View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47FE-F330-2B46-8E6C-78A998BD6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0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Operands: Unit specification (single plot)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Unit(data |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xforms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mark, encodings)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Encoding</a:t>
            </a:r>
          </a:p>
          <a:p>
            <a:pPr marL="457200" lvl="1" indent="0">
              <a:buNone/>
            </a:pPr>
            <a:r>
              <a:rPr lang="en-US" dirty="0"/>
              <a:t>Channel</a:t>
            </a:r>
          </a:p>
          <a:p>
            <a:pPr marL="457200" lvl="1" indent="0">
              <a:buNone/>
            </a:pPr>
            <a:r>
              <a:rPr lang="en-US" dirty="0"/>
              <a:t>Field &amp; data-type</a:t>
            </a:r>
          </a:p>
          <a:p>
            <a:pPr marL="457200" lvl="1" indent="0">
              <a:buNone/>
            </a:pPr>
            <a:r>
              <a:rPr lang="en-US" dirty="0"/>
              <a:t>Value</a:t>
            </a:r>
          </a:p>
          <a:p>
            <a:pPr marL="457200" lvl="1" indent="0">
              <a:buNone/>
            </a:pPr>
            <a:r>
              <a:rPr lang="en-US" dirty="0"/>
              <a:t>Functions</a:t>
            </a:r>
          </a:p>
          <a:p>
            <a:pPr marL="457200" lvl="1" indent="0">
              <a:buNone/>
            </a:pPr>
            <a:r>
              <a:rPr lang="en-US" dirty="0"/>
              <a:t>Scale</a:t>
            </a:r>
          </a:p>
          <a:p>
            <a:pPr marL="457200" lvl="1" indent="0">
              <a:buNone/>
            </a:pPr>
            <a:r>
              <a:rPr lang="en-US" dirty="0"/>
              <a:t>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0E42C-A418-7D4B-B81E-7515CE9A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02" y="3141167"/>
            <a:ext cx="6728749" cy="37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6BDC-BE2B-4247-A855-9F09B078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Multi-view: View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B47FE-F330-2B46-8E6C-78A998BD6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Operators for: layers, horizontal/vertical </a:t>
            </a:r>
            <a:r>
              <a:rPr lang="en-US" dirty="0" err="1"/>
              <a:t>concat</a:t>
            </a:r>
            <a:r>
              <a:rPr lang="en-US" dirty="0"/>
              <a:t>, facets, repetition.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layer([units…], resolve)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vconcat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([views…], resolve)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facet(row/col, data, field ,view, scale, axis, resolve)</a:t>
            </a:r>
          </a:p>
          <a:p>
            <a:pPr marL="0" indent="0" algn="ctr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repeat(row/col, values, scale, axis, resolve)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Resolve: scales, axes, legend are independent or shared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4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315D-A305-204A-9694-5C438C5D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2482A-441A-F04C-B6A3-D549DEE10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next week</a:t>
            </a:r>
          </a:p>
          <a:p>
            <a:endParaRPr lang="en-US" dirty="0"/>
          </a:p>
          <a:p>
            <a:r>
              <a:rPr lang="en-US" dirty="0"/>
              <a:t>Assignment 2 out later tonight.</a:t>
            </a:r>
          </a:p>
        </p:txBody>
      </p:sp>
    </p:spTree>
    <p:extLst>
      <p:ext uri="{BB962C8B-B14F-4D97-AF65-F5344CB8AC3E}">
        <p14:creationId xmlns:p14="http://schemas.microsoft.com/office/powerpoint/2010/main" val="373045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F5BF-55D9-2047-8572-99D27A9F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31BCF-4610-8943-A073-760EE16AE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2E876-B6C1-8C40-B3CF-504BD99A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308100"/>
            <a:ext cx="11150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71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39A6-1224-8743-9852-7C8E105D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A536-D833-B44C-9194-9053CE4F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Defines a new data source or variable</a:t>
            </a:r>
          </a:p>
          <a:p>
            <a:pPr marL="0" indent="0" algn="ctr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selection = (name, type, predicate,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domain|range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event,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transforms, resolve)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3A0C65-576F-5944-B46E-F659D92D674A}"/>
              </a:ext>
            </a:extLst>
          </p:cNvPr>
          <p:cNvSpPr/>
          <p:nvPr/>
        </p:nvSpPr>
        <p:spPr>
          <a:xfrm>
            <a:off x="3044143" y="5446622"/>
            <a:ext cx="2314936" cy="84495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6F883-233D-194E-8380-EE700DFA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76" y="5053123"/>
            <a:ext cx="1841500" cy="16319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23AC4F-9DD1-BF48-AD4A-54E596F2052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359079" y="5869098"/>
            <a:ext cx="102379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230891-5B32-9A41-AEB8-39AB6F8EBAB5}"/>
              </a:ext>
            </a:extLst>
          </p:cNvPr>
          <p:cNvSpPr txBox="1"/>
          <p:nvPr/>
        </p:nvSpPr>
        <p:spPr>
          <a:xfrm>
            <a:off x="6294375" y="468379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Pixel/visual 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79F00-FA13-4045-B5C9-4E318AA38214}"/>
              </a:ext>
            </a:extLst>
          </p:cNvPr>
          <p:cNvSpPr txBox="1"/>
          <p:nvPr/>
        </p:nvSpPr>
        <p:spPr>
          <a:xfrm>
            <a:off x="3525785" y="465276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space</a:t>
            </a:r>
          </a:p>
        </p:txBody>
      </p:sp>
    </p:spTree>
    <p:extLst>
      <p:ext uri="{BB962C8B-B14F-4D97-AF65-F5344CB8AC3E}">
        <p14:creationId xmlns:p14="http://schemas.microsoft.com/office/powerpoint/2010/main" val="1914103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7BE2-3B14-8B45-9442-7ADD5060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E22BC-2507-334B-93C1-7C480AA02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647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point    	copy selected record.    Same schema as record</a:t>
            </a:r>
          </a:p>
          <a:p>
            <a:pPr marL="0" indent="0">
              <a:buNone/>
            </a:pPr>
            <a:r>
              <a:rPr lang="en-US" dirty="0"/>
              <a:t>list     	id IN (…list…).  		 Schema same as records (?)</a:t>
            </a:r>
          </a:p>
          <a:p>
            <a:pPr marL="0" indent="0">
              <a:buNone/>
            </a:pPr>
            <a:r>
              <a:rPr lang="en-US" dirty="0"/>
              <a:t>interval 	range predicate.  	(x: [min, max], y: [min, max], …)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9450A-9E01-6C47-96F5-BDEB9212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27" y="3622675"/>
            <a:ext cx="9728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1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7BE2-3B14-8B45-9442-7ADD5060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4DDA5-EDA3-5442-B5E8-2380722B4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26" y="1520669"/>
            <a:ext cx="12181074" cy="207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89450A-9E01-6C47-96F5-BDEB9212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27" y="3622675"/>
            <a:ext cx="97282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8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0765-4D88-CE47-9954-25E0DE6E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2188-0CEC-4D4C-996A-35AAEB6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Project fields from a selection’s schema</a:t>
            </a:r>
          </a:p>
          <a:p>
            <a:pPr marL="0" indent="0">
              <a:buNone/>
            </a:pPr>
            <a:r>
              <a:rPr lang="en-US" dirty="0"/>
              <a:t>Toggle updates list selections based on event</a:t>
            </a:r>
          </a:p>
          <a:p>
            <a:pPr marL="0" indent="0">
              <a:buNone/>
            </a:pPr>
            <a:r>
              <a:rPr lang="en-US" dirty="0"/>
              <a:t>Translate the selection in the visual space</a:t>
            </a:r>
          </a:p>
          <a:p>
            <a:pPr marL="0" indent="0">
              <a:buNone/>
            </a:pPr>
            <a:r>
              <a:rPr lang="en-US" dirty="0"/>
              <a:t>Zoom to scale the selection in visual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Claims commutativity.  But translate and zoom not commutative</a:t>
            </a:r>
          </a:p>
        </p:txBody>
      </p:sp>
    </p:spTree>
    <p:extLst>
      <p:ext uri="{BB962C8B-B14F-4D97-AF65-F5344CB8AC3E}">
        <p14:creationId xmlns:p14="http://schemas.microsoft.com/office/powerpoint/2010/main" val="950084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BFF3-C797-FC4F-BCCC-1F196014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selections be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C6128-083E-244A-BB44-DF272BE53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 of if-else conditions in encoding channels</a:t>
            </a:r>
          </a:p>
          <a:p>
            <a:pPr marL="0" indent="0">
              <a:buNone/>
            </a:pPr>
            <a:r>
              <a:rPr lang="en-US" dirty="0"/>
              <a:t>Used as a dataset – input to a view</a:t>
            </a:r>
          </a:p>
          <a:p>
            <a:pPr marL="0" indent="0">
              <a:buNone/>
            </a:pPr>
            <a:r>
              <a:rPr lang="en-US" dirty="0"/>
              <a:t>Used as predicate to apply to different dataset</a:t>
            </a:r>
          </a:p>
          <a:p>
            <a:pPr marL="0" indent="0">
              <a:buNone/>
            </a:pPr>
            <a:r>
              <a:rPr lang="en-US" dirty="0"/>
              <a:t>Used in any schema-compatible way</a:t>
            </a:r>
          </a:p>
          <a:p>
            <a:pPr marL="0" indent="0">
              <a:buNone/>
            </a:pPr>
            <a:r>
              <a:rPr lang="en-US" dirty="0"/>
              <a:t>	Range or domain of a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0E6FE-D9CA-734D-BC54-10D452FA7BBE}"/>
              </a:ext>
            </a:extLst>
          </p:cNvPr>
          <p:cNvSpPr/>
          <p:nvPr/>
        </p:nvSpPr>
        <p:spPr>
          <a:xfrm>
            <a:off x="7768542" y="4322711"/>
            <a:ext cx="1956121" cy="103014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55BBD7-46AB-8C43-9EEB-036DFDD9E7DB}"/>
              </a:ext>
            </a:extLst>
          </p:cNvPr>
          <p:cNvSpPr/>
          <p:nvPr/>
        </p:nvSpPr>
        <p:spPr>
          <a:xfrm>
            <a:off x="10235879" y="4322711"/>
            <a:ext cx="1956121" cy="103014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D068EF-98AC-5B44-BBE3-D29EBD1F63D8}"/>
              </a:ext>
            </a:extLst>
          </p:cNvPr>
          <p:cNvSpPr/>
          <p:nvPr/>
        </p:nvSpPr>
        <p:spPr>
          <a:xfrm>
            <a:off x="8316410" y="4519751"/>
            <a:ext cx="1095737" cy="59003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5A0B116B-FAC2-D943-9717-74A935C0D71F}"/>
              </a:ext>
            </a:extLst>
          </p:cNvPr>
          <p:cNvSpPr/>
          <p:nvPr/>
        </p:nvSpPr>
        <p:spPr>
          <a:xfrm>
            <a:off x="9296400" y="5679522"/>
            <a:ext cx="1261640" cy="694481"/>
          </a:xfrm>
          <a:prstGeom prst="can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F211D-43E8-EB4C-B800-54EA0372A4EB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H="1" flipV="1">
            <a:off x="8746603" y="5352858"/>
            <a:ext cx="1180617" cy="5002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160A77-83FF-3047-9FE6-728096CF0403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9927220" y="5352858"/>
            <a:ext cx="1286720" cy="5002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732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4432-9EF0-B747-8630-A74BE2E7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selections (facets/repeat)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E605-91C4-194C-8363-8210E0DE1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457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Selections in multiple 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Single,</a:t>
            </a:r>
          </a:p>
          <a:p>
            <a:pPr marL="0" indent="0">
              <a:buNone/>
            </a:pPr>
            <a:r>
              <a:rPr lang="en-US" dirty="0"/>
              <a:t>independent,</a:t>
            </a:r>
          </a:p>
          <a:p>
            <a:pPr marL="0" indent="0">
              <a:buNone/>
            </a:pPr>
            <a:r>
              <a:rPr lang="en-US" dirty="0"/>
              <a:t>union,</a:t>
            </a:r>
          </a:p>
          <a:p>
            <a:pPr marL="0" indent="0">
              <a:buNone/>
            </a:pPr>
            <a:r>
              <a:rPr lang="en-US" dirty="0"/>
              <a:t>intersect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02894E-84B2-1047-9C70-BF2984DA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93" y="1338654"/>
            <a:ext cx="8044325" cy="551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42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52FB-94C2-3648-B7BA-A15DDBC2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parts: conflicting event streams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C5FB3-C7BC-7B43-B333-90B572E09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1" t="28711" r="32529" b="41669"/>
          <a:stretch/>
        </p:blipFill>
        <p:spPr>
          <a:xfrm>
            <a:off x="1061984" y="2507671"/>
            <a:ext cx="10068031" cy="339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8A08E7-4F02-8046-9010-DDD25B946767}"/>
              </a:ext>
            </a:extLst>
          </p:cNvPr>
          <p:cNvSpPr/>
          <p:nvPr/>
        </p:nvSpPr>
        <p:spPr>
          <a:xfrm>
            <a:off x="1593273" y="4779817"/>
            <a:ext cx="9536742" cy="38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49C62-8D06-6141-9FD0-DE297EA9BF21}"/>
              </a:ext>
            </a:extLst>
          </p:cNvPr>
          <p:cNvSpPr/>
          <p:nvPr/>
        </p:nvSpPr>
        <p:spPr>
          <a:xfrm>
            <a:off x="1593273" y="3345869"/>
            <a:ext cx="8409709" cy="38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423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7B68-0B61-3641-831B-5985FAB6B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70EA8C-23CD-664A-A535-C96963441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48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698-7A97-0845-A9AC-DE18568F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paper itself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CE01-F4B4-4447-BC6A-E40C16704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think?</a:t>
            </a:r>
          </a:p>
          <a:p>
            <a:pPr lvl="1"/>
            <a:r>
              <a:rPr lang="en-US" dirty="0"/>
              <a:t>Writing</a:t>
            </a:r>
          </a:p>
          <a:p>
            <a:pPr lvl="1"/>
            <a:r>
              <a:rPr lang="en-US" dirty="0"/>
              <a:t>Technical Depth</a:t>
            </a:r>
          </a:p>
          <a:p>
            <a:pPr lvl="1"/>
            <a:r>
              <a:rPr lang="en-US" dirty="0"/>
              <a:t>Experiments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Value of Contribution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29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FAE5-CC61-8549-BB6A-B8929C8B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and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A50A-DB62-A042-9D77-4BE499198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 courses: teaches correct/incorrect “facts”</a:t>
            </a:r>
          </a:p>
          <a:p>
            <a:pPr marL="0" indent="0">
              <a:buNone/>
            </a:pPr>
            <a:r>
              <a:rPr lang="en-US" dirty="0"/>
              <a:t>Research: often times no “correct answer”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paper (outside of theory) completely solves a problem</a:t>
            </a:r>
          </a:p>
          <a:p>
            <a:pPr marL="457200" lvl="1" indent="0">
              <a:buNone/>
            </a:pPr>
            <a:r>
              <a:rPr lang="en-US" dirty="0"/>
              <a:t>They only provide ideas and </a:t>
            </a:r>
            <a:r>
              <a:rPr lang="en-US" i="1" dirty="0"/>
              <a:t>some</a:t>
            </a:r>
            <a:r>
              <a:rPr lang="en-US" dirty="0"/>
              <a:t> evidence</a:t>
            </a:r>
          </a:p>
          <a:p>
            <a:pPr marL="457200" lvl="1" indent="0">
              <a:buNone/>
            </a:pPr>
            <a:r>
              <a:rPr lang="en-US" dirty="0"/>
              <a:t>We decide what we believe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class: get comfortable asking and answering own questions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98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3706-FF10-BD40-8B18-E2F77853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the paper have improved?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891C-E6A8-B942-AB8D-2F156CCC0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Clear definition of the algebra and its properties</a:t>
            </a:r>
          </a:p>
          <a:p>
            <a:pPr marL="0" indent="0">
              <a:buNone/>
            </a:pPr>
            <a:r>
              <a:rPr lang="en-US" dirty="0"/>
              <a:t>Some notion of completeness or coverage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example-based evaluations the only method for papers about a new language/grammar?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0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33F6-3A91-EB4A-B589-B4705EBE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65A1F-2096-C042-8EFF-679D3C0C6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a grammar good? </a:t>
            </a:r>
          </a:p>
          <a:p>
            <a:r>
              <a:rPr lang="en-US" dirty="0"/>
              <a:t>What is an interaction?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3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br>
              <a:rPr lang="en-US" dirty="0"/>
            </a:br>
            <a:r>
              <a:rPr lang="en-US" dirty="0"/>
              <a:t>Grammars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C995C0-1DB1-214F-87D5-33E71311E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2745-0165-934F-B45E-ED80FA32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8BB5-08F6-5644-9CA7-90BB2A5D2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Contributions</a:t>
            </a:r>
          </a:p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403922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777-05D5-1C41-9256-FA3AC452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Context.  2000s!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B97B-7239-0745-A3E7-E0EB3CEEE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12341-8A98-2F45-A34C-651AFD17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79" y="1690688"/>
            <a:ext cx="6319851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0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D862-C58F-4242-B1D0-19A82726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81E65-660D-434F-BC1B-A6BDC9ECB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2002: Polaris paper published (Chris </a:t>
            </a:r>
            <a:r>
              <a:rPr lang="en-US" dirty="0" err="1"/>
              <a:t>Stolte</a:t>
            </a:r>
            <a:r>
              <a:rPr lang="en-US" dirty="0"/>
              <a:t>, Diane Tang, and Pat Hanrahan) </a:t>
            </a:r>
          </a:p>
          <a:p>
            <a:pPr marL="0" indent="0">
              <a:buNone/>
            </a:pPr>
            <a:r>
              <a:rPr lang="en-US" dirty="0"/>
              <a:t>2003: Tableau Founded (Chris </a:t>
            </a:r>
            <a:r>
              <a:rPr lang="en-US" dirty="0" err="1"/>
              <a:t>Stolte</a:t>
            </a:r>
            <a:r>
              <a:rPr lang="en-US" dirty="0"/>
              <a:t>, Pat Hanrahan, and Christian Chabot) </a:t>
            </a:r>
          </a:p>
          <a:p>
            <a:pPr marL="0" indent="0">
              <a:buNone/>
            </a:pPr>
            <a:r>
              <a:rPr lang="en-US" dirty="0"/>
              <a:t>2013: IPO launched ($250M) </a:t>
            </a:r>
          </a:p>
          <a:p>
            <a:pPr marL="0" indent="0">
              <a:buNone/>
            </a:pPr>
            <a:r>
              <a:rPr lang="en-US" dirty="0"/>
              <a:t>2016: Full year revenue is $826.9M </a:t>
            </a:r>
          </a:p>
          <a:p>
            <a:pPr marL="0" indent="0">
              <a:buNone/>
            </a:pPr>
            <a:r>
              <a:rPr lang="en-US" dirty="0"/>
              <a:t>2018: Worldwide company 80+ offices, 3000+ employees</a:t>
            </a:r>
          </a:p>
          <a:p>
            <a:pPr marL="0" indent="0">
              <a:buNone/>
            </a:pPr>
            <a:r>
              <a:rPr lang="en-US" dirty="0"/>
              <a:t>2019: bought by Salesforce for $16B</a:t>
            </a:r>
          </a:p>
        </p:txBody>
      </p:sp>
    </p:spTree>
    <p:extLst>
      <p:ext uri="{BB962C8B-B14F-4D97-AF65-F5344CB8AC3E}">
        <p14:creationId xmlns:p14="http://schemas.microsoft.com/office/powerpoint/2010/main" val="178757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1412</TotalTime>
  <Words>1664</Words>
  <Application>Microsoft Macintosh PowerPoint</Application>
  <PresentationFormat>Widescreen</PresentationFormat>
  <Paragraphs>305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Consolas</vt:lpstr>
      <vt:lpstr>Office Theme</vt:lpstr>
      <vt:lpstr>Week 2</vt:lpstr>
      <vt:lpstr>Administrative</vt:lpstr>
      <vt:lpstr>Administrative</vt:lpstr>
      <vt:lpstr>Administrative</vt:lpstr>
      <vt:lpstr>Research and Courses</vt:lpstr>
      <vt:lpstr>Visualization Grammars</vt:lpstr>
      <vt:lpstr>Polaris</vt:lpstr>
      <vt:lpstr>Context.  2000s!</vt:lpstr>
      <vt:lpstr>Context</vt:lpstr>
      <vt:lpstr>Pivot Tables</vt:lpstr>
      <vt:lpstr>PowerPoint Presentation</vt:lpstr>
      <vt:lpstr>PowerPoint Presentation</vt:lpstr>
      <vt:lpstr>Visual Insights</vt:lpstr>
      <vt:lpstr>Prior Work</vt:lpstr>
      <vt:lpstr>Contributions</vt:lpstr>
      <vt:lpstr>Contributions</vt:lpstr>
      <vt:lpstr>Layout via Table Algebra</vt:lpstr>
      <vt:lpstr>Data Model</vt:lpstr>
      <vt:lpstr>Operators</vt:lpstr>
      <vt:lpstr>Operators</vt:lpstr>
      <vt:lpstr>Operators</vt:lpstr>
      <vt:lpstr>Visualizations</vt:lpstr>
      <vt:lpstr>Based on Perceptual Properties</vt:lpstr>
      <vt:lpstr>Based on Perceptual Properties</vt:lpstr>
      <vt:lpstr>Example 1</vt:lpstr>
      <vt:lpstr>Example 2</vt:lpstr>
      <vt:lpstr>Menu-based operations</vt:lpstr>
      <vt:lpstr>Running Queries</vt:lpstr>
      <vt:lpstr>Discussion</vt:lpstr>
      <vt:lpstr>The paper itself</vt:lpstr>
      <vt:lpstr>What could the paper have improved?</vt:lpstr>
      <vt:lpstr>Improvements/Future Work</vt:lpstr>
      <vt:lpstr>Vega Lite</vt:lpstr>
      <vt:lpstr>Vega Lite</vt:lpstr>
      <vt:lpstr>Prior Work</vt:lpstr>
      <vt:lpstr>Prior Work</vt:lpstr>
      <vt:lpstr>Stated Goals</vt:lpstr>
      <vt:lpstr>Multi-view: View Algebra</vt:lpstr>
      <vt:lpstr>Multi-view: View Algebra</vt:lpstr>
      <vt:lpstr>PowerPoint Presentation</vt:lpstr>
      <vt:lpstr>Interaction Grammar</vt:lpstr>
      <vt:lpstr>Selection Types</vt:lpstr>
      <vt:lpstr>Selection Types</vt:lpstr>
      <vt:lpstr>Transforms</vt:lpstr>
      <vt:lpstr>What can selections be used for?</vt:lpstr>
      <vt:lpstr>Multi-view selections (facets/repeat)</vt:lpstr>
      <vt:lpstr>Tricky parts: conflicting event streams</vt:lpstr>
      <vt:lpstr>Discussion</vt:lpstr>
      <vt:lpstr>The paper itself</vt:lpstr>
      <vt:lpstr>What could the paper have improved?</vt:lpstr>
      <vt:lpstr>More abstract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63</cp:revision>
  <dcterms:created xsi:type="dcterms:W3CDTF">2020-01-28T01:19:30Z</dcterms:created>
  <dcterms:modified xsi:type="dcterms:W3CDTF">2020-01-29T19:02:23Z</dcterms:modified>
</cp:coreProperties>
</file>